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30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5" r:id="rId30"/>
    <p:sldId id="286" r:id="rId31"/>
    <p:sldId id="287" r:id="rId32"/>
    <p:sldId id="303" r:id="rId33"/>
    <p:sldId id="288" r:id="rId34"/>
    <p:sldId id="289" r:id="rId3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9BAA-E025-4152-A250-AF1725BB7BF2}" type="datetimeFigureOut">
              <a:rPr lang="es-CL" smtClean="0"/>
              <a:t>07-06-2011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1987-7A5A-43EE-9223-7D31725556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194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9BAA-E025-4152-A250-AF1725BB7BF2}" type="datetimeFigureOut">
              <a:rPr lang="es-CL" smtClean="0"/>
              <a:t>07-06-2011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1987-7A5A-43EE-9223-7D31725556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997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9BAA-E025-4152-A250-AF1725BB7BF2}" type="datetimeFigureOut">
              <a:rPr lang="es-CL" smtClean="0"/>
              <a:t>07-06-2011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1987-7A5A-43EE-9223-7D31725556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835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9BAA-E025-4152-A250-AF1725BB7BF2}" type="datetimeFigureOut">
              <a:rPr lang="es-CL" smtClean="0"/>
              <a:t>07-06-2011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1987-7A5A-43EE-9223-7D31725556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5912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9BAA-E025-4152-A250-AF1725BB7BF2}" type="datetimeFigureOut">
              <a:rPr lang="es-CL" smtClean="0"/>
              <a:t>07-06-2011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1987-7A5A-43EE-9223-7D31725556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2098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9BAA-E025-4152-A250-AF1725BB7BF2}" type="datetimeFigureOut">
              <a:rPr lang="es-CL" smtClean="0"/>
              <a:t>07-06-2011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1987-7A5A-43EE-9223-7D31725556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33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9BAA-E025-4152-A250-AF1725BB7BF2}" type="datetimeFigureOut">
              <a:rPr lang="es-CL" smtClean="0"/>
              <a:t>07-06-2011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1987-7A5A-43EE-9223-7D31725556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8893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9BAA-E025-4152-A250-AF1725BB7BF2}" type="datetimeFigureOut">
              <a:rPr lang="es-CL" smtClean="0"/>
              <a:t>07-06-2011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1987-7A5A-43EE-9223-7D31725556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9661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9BAA-E025-4152-A250-AF1725BB7BF2}" type="datetimeFigureOut">
              <a:rPr lang="es-CL" smtClean="0"/>
              <a:t>07-06-2011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1987-7A5A-43EE-9223-7D31725556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5150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9BAA-E025-4152-A250-AF1725BB7BF2}" type="datetimeFigureOut">
              <a:rPr lang="es-CL" smtClean="0"/>
              <a:t>07-06-2011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1987-7A5A-43EE-9223-7D31725556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259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9BAA-E025-4152-A250-AF1725BB7BF2}" type="datetimeFigureOut">
              <a:rPr lang="es-CL" smtClean="0"/>
              <a:t>07-06-2011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1987-7A5A-43EE-9223-7D31725556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670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99BAA-E025-4152-A250-AF1725BB7BF2}" type="datetimeFigureOut">
              <a:rPr lang="es-CL" smtClean="0"/>
              <a:t>07-06-2011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91987-7A5A-43EE-9223-7D31725556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674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:\NT\Portal Educação\Espanhol\ImagensSiteEspanhol\PowerPoint\PowerPoint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191510" y="3645024"/>
            <a:ext cx="7436652" cy="193899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CL" sz="6000" b="1" dirty="0" smtClean="0">
                <a:latin typeface="Algerian" pitchFamily="82" charset="0"/>
              </a:rPr>
              <a:t>DEPARTAMENTO DE </a:t>
            </a:r>
          </a:p>
          <a:p>
            <a:pPr algn="ctr"/>
            <a:r>
              <a:rPr lang="es-CL" sz="6000" b="1" dirty="0" smtClean="0">
                <a:latin typeface="Algerian" pitchFamily="82" charset="0"/>
              </a:rPr>
              <a:t>ORIENTACIÓN</a:t>
            </a:r>
            <a:endParaRPr lang="es-CL" sz="6000" b="1" dirty="0">
              <a:latin typeface="Algerian" pitchFamily="8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460432" y="6516052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i="1" dirty="0" smtClean="0"/>
              <a:t>LHPR</a:t>
            </a:r>
            <a:endParaRPr lang="es-CL" b="1" i="1" dirty="0"/>
          </a:p>
        </p:txBody>
      </p:sp>
    </p:spTree>
    <p:extLst>
      <p:ext uri="{BB962C8B-B14F-4D97-AF65-F5344CB8AC3E}">
        <p14:creationId xmlns:p14="http://schemas.microsoft.com/office/powerpoint/2010/main" val="236519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:\NT\Portal Educação\Espanhol\ImagensSiteEspanhol\PowerPoint\PowerPoint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83568" y="2967335"/>
            <a:ext cx="7704856" cy="17543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L" sz="3600" b="1" i="1" dirty="0"/>
              <a:t>En efecto, cuando </a:t>
            </a:r>
            <a:r>
              <a:rPr lang="es-CL" sz="3600" b="1" i="1" dirty="0">
                <a:solidFill>
                  <a:srgbClr val="FFFF00"/>
                </a:solidFill>
              </a:rPr>
              <a:t>nace</a:t>
            </a:r>
            <a:r>
              <a:rPr lang="es-CL" sz="3600" b="1" i="1" dirty="0"/>
              <a:t> nuestro hijo todos los padres </a:t>
            </a:r>
            <a:r>
              <a:rPr lang="es-CL" sz="3600" b="1" i="1" dirty="0">
                <a:solidFill>
                  <a:srgbClr val="FFFF00"/>
                </a:solidFill>
              </a:rPr>
              <a:t>disponemos del mismo capital de autoridad</a:t>
            </a:r>
            <a:endParaRPr lang="es-CL" sz="3600" dirty="0">
              <a:solidFill>
                <a:srgbClr val="FFFF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460432" y="6516052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i="1" dirty="0" smtClean="0"/>
              <a:t>LHPR</a:t>
            </a:r>
            <a:endParaRPr lang="es-CL" b="1" i="1" dirty="0"/>
          </a:p>
        </p:txBody>
      </p:sp>
    </p:spTree>
    <p:extLst>
      <p:ext uri="{BB962C8B-B14F-4D97-AF65-F5344CB8AC3E}">
        <p14:creationId xmlns:p14="http://schemas.microsoft.com/office/powerpoint/2010/main" val="89982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:\NT\Portal Educação\Espanhol\ImagensSiteEspanhol\PowerPoint\PowerPoint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67544" y="1214750"/>
            <a:ext cx="8208912" cy="28623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L" sz="3600" b="1" dirty="0"/>
              <a:t>En cambio, vemos a diario que, cuando un niño </a:t>
            </a:r>
            <a:r>
              <a:rPr lang="es-CL" sz="3600" b="1" i="1" dirty="0"/>
              <a:t>tiene sólo tres años, </a:t>
            </a:r>
            <a:r>
              <a:rPr lang="es-CL" sz="3600" b="1" i="1" dirty="0">
                <a:solidFill>
                  <a:srgbClr val="FF0000"/>
                </a:solidFill>
              </a:rPr>
              <a:t>ya hay padres que han sido capaces de aumentar su autoridad y </a:t>
            </a:r>
            <a:r>
              <a:rPr lang="es-CL" sz="3600" b="1" i="1" dirty="0">
                <a:solidFill>
                  <a:srgbClr val="FFFF00"/>
                </a:solidFill>
              </a:rPr>
              <a:t>padres que han perdido gran parte del capital con que partieron</a:t>
            </a:r>
            <a:r>
              <a:rPr lang="es-CL" sz="3600" b="1" dirty="0"/>
              <a:t>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62066"/>
            <a:ext cx="2376264" cy="2174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460432" y="6516052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i="1" dirty="0" smtClean="0"/>
              <a:t>LHPR</a:t>
            </a:r>
            <a:endParaRPr lang="es-CL" b="1" i="1" dirty="0"/>
          </a:p>
        </p:txBody>
      </p:sp>
    </p:spTree>
    <p:extLst>
      <p:ext uri="{BB962C8B-B14F-4D97-AF65-F5344CB8AC3E}">
        <p14:creationId xmlns:p14="http://schemas.microsoft.com/office/powerpoint/2010/main" val="89982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:\NT\Portal Educação\Espanhol\ImagensSiteEspanhol\PowerPoint\PowerPoint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16915" y="1556792"/>
            <a:ext cx="8352928" cy="120032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s-CL" sz="3600" b="1" dirty="0"/>
              <a:t>Para seguir teniendo autoridad es preciso ganarla día a día con decisiones</a:t>
            </a:r>
            <a:r>
              <a:rPr lang="es-CL" sz="3600" b="1" dirty="0" smtClean="0"/>
              <a:t>:</a:t>
            </a:r>
            <a:endParaRPr lang="es-CL" sz="3600" b="1" dirty="0"/>
          </a:p>
        </p:txBody>
      </p:sp>
      <p:sp>
        <p:nvSpPr>
          <p:cNvPr id="3" name="2 Rectángulo"/>
          <p:cNvSpPr/>
          <p:nvPr/>
        </p:nvSpPr>
        <p:spPr>
          <a:xfrm>
            <a:off x="1043608" y="3358733"/>
            <a:ext cx="2064283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es-CL" sz="3600" b="1" dirty="0" smtClean="0"/>
              <a:t>correctas.</a:t>
            </a:r>
            <a:endParaRPr lang="es-CL" sz="3600" dirty="0"/>
          </a:p>
        </p:txBody>
      </p:sp>
      <p:sp>
        <p:nvSpPr>
          <p:cNvPr id="5" name="4 Rectángulo"/>
          <p:cNvSpPr/>
          <p:nvPr/>
        </p:nvSpPr>
        <p:spPr>
          <a:xfrm>
            <a:off x="2843808" y="4150821"/>
            <a:ext cx="1402885" cy="646331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L" sz="3600" b="1" dirty="0" smtClean="0"/>
              <a:t> justas</a:t>
            </a:r>
            <a:endParaRPr lang="es-CL" sz="3600" dirty="0"/>
          </a:p>
        </p:txBody>
      </p:sp>
      <p:sp>
        <p:nvSpPr>
          <p:cNvPr id="6" name="5 Rectángulo"/>
          <p:cNvSpPr/>
          <p:nvPr/>
        </p:nvSpPr>
        <p:spPr>
          <a:xfrm>
            <a:off x="5006574" y="5085184"/>
            <a:ext cx="1237839" cy="64633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L" sz="3600" b="1" dirty="0" smtClean="0"/>
              <a:t>útiles</a:t>
            </a:r>
            <a:endParaRPr lang="es-CL" sz="3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8460432" y="6516052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i="1" dirty="0" smtClean="0"/>
              <a:t>LHPR</a:t>
            </a:r>
            <a:endParaRPr lang="es-CL" b="1" i="1" dirty="0"/>
          </a:p>
        </p:txBody>
      </p:sp>
    </p:spTree>
    <p:extLst>
      <p:ext uri="{BB962C8B-B14F-4D97-AF65-F5344CB8AC3E}">
        <p14:creationId xmlns:p14="http://schemas.microsoft.com/office/powerpoint/2010/main" val="89982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:\NT\Portal Educação\Espanhol\ImagensSiteEspanhol\PowerPoint\PowerPoint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259632" y="3640956"/>
            <a:ext cx="6984776" cy="23083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L" sz="3600" b="1" dirty="0"/>
              <a:t>Por otro lado, el ser autoridad conlleva no sólo tener poder para mandar a otros, sino también una capacidad coercitiva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878" y="620688"/>
            <a:ext cx="279242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460432" y="6516052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i="1" dirty="0" smtClean="0"/>
              <a:t>LHPR</a:t>
            </a:r>
            <a:endParaRPr lang="es-CL" b="1" i="1" dirty="0"/>
          </a:p>
        </p:txBody>
      </p:sp>
    </p:spTree>
    <p:extLst>
      <p:ext uri="{BB962C8B-B14F-4D97-AF65-F5344CB8AC3E}">
        <p14:creationId xmlns:p14="http://schemas.microsoft.com/office/powerpoint/2010/main" val="89982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:\NT\Portal Educação\Espanhol\ImagensSiteEspanhol\PowerPoint\PowerPoint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75556" y="1484784"/>
            <a:ext cx="7992888" cy="17543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L" sz="3600" b="1" i="1" dirty="0"/>
              <a:t>Cuanta </a:t>
            </a:r>
            <a:r>
              <a:rPr lang="es-CL" sz="3600" b="1" i="1" dirty="0">
                <a:solidFill>
                  <a:srgbClr val="FF0000"/>
                </a:solidFill>
              </a:rPr>
              <a:t>más autoridad </a:t>
            </a:r>
            <a:r>
              <a:rPr lang="es-CL" sz="3600" b="1" i="1" dirty="0"/>
              <a:t>tenemos como padres, </a:t>
            </a:r>
            <a:r>
              <a:rPr lang="es-CL" sz="3600" b="1" i="1" dirty="0">
                <a:solidFill>
                  <a:srgbClr val="FF0000"/>
                </a:solidFill>
              </a:rPr>
              <a:t>menos</a:t>
            </a:r>
            <a:r>
              <a:rPr lang="es-CL" sz="3600" b="1" i="1" dirty="0"/>
              <a:t> hemos de ejercer el </a:t>
            </a:r>
            <a:r>
              <a:rPr lang="es-CL" sz="3600" b="1" i="1" dirty="0">
                <a:solidFill>
                  <a:srgbClr val="FF0000"/>
                </a:solidFill>
              </a:rPr>
              <a:t>poder</a:t>
            </a:r>
            <a:r>
              <a:rPr lang="es-CL" sz="3600" b="1" i="1" dirty="0"/>
              <a:t>.</a:t>
            </a:r>
            <a:r>
              <a:rPr lang="es-CL" sz="3600" i="1" dirty="0"/>
              <a:t> </a:t>
            </a:r>
            <a:endParaRPr lang="es-CL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29000"/>
            <a:ext cx="30289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460432" y="6516052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i="1" dirty="0" smtClean="0"/>
              <a:t>LHPR</a:t>
            </a:r>
            <a:endParaRPr lang="es-CL" b="1" i="1" dirty="0"/>
          </a:p>
        </p:txBody>
      </p:sp>
    </p:spTree>
    <p:extLst>
      <p:ext uri="{BB962C8B-B14F-4D97-AF65-F5344CB8AC3E}">
        <p14:creationId xmlns:p14="http://schemas.microsoft.com/office/powerpoint/2010/main" val="89982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:\NT\Portal Educação\Espanhol\ImagensSiteEspanhol\PowerPoint\PowerPoint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23528" y="1530658"/>
            <a:ext cx="8352928" cy="17543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L" sz="3600" b="1" i="1" dirty="0" smtClean="0"/>
              <a:t>En la medida que nuestra </a:t>
            </a:r>
            <a:r>
              <a:rPr lang="es-CL" sz="3600" b="1" i="1" dirty="0" smtClean="0">
                <a:solidFill>
                  <a:srgbClr val="FFFF00"/>
                </a:solidFill>
              </a:rPr>
              <a:t>autoridad disminuye, debemos imponer medidas coercitivas</a:t>
            </a:r>
            <a:r>
              <a:rPr lang="es-CL" sz="3600" b="1" i="1" dirty="0" smtClean="0"/>
              <a:t>: castigos, gritos, enfados, </a:t>
            </a:r>
            <a:r>
              <a:rPr lang="es-CL" sz="3600" b="1" i="1" dirty="0" err="1" smtClean="0"/>
              <a:t>etc</a:t>
            </a:r>
            <a:endParaRPr lang="es-CL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414" y="3434882"/>
            <a:ext cx="38100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460432" y="6516052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i="1" dirty="0" smtClean="0"/>
              <a:t>LHPR</a:t>
            </a:r>
            <a:endParaRPr lang="es-CL" b="1" i="1" dirty="0"/>
          </a:p>
        </p:txBody>
      </p:sp>
    </p:spTree>
    <p:extLst>
      <p:ext uri="{BB962C8B-B14F-4D97-AF65-F5344CB8AC3E}">
        <p14:creationId xmlns:p14="http://schemas.microsoft.com/office/powerpoint/2010/main" val="89982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:\NT\Portal Educação\Espanhol\ImagensSiteEspanhol\PowerPoint\PowerPoint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971600" y="3519006"/>
            <a:ext cx="7344816" cy="28623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L" sz="3600" b="1" dirty="0" smtClean="0"/>
              <a:t>Cada </a:t>
            </a:r>
            <a:r>
              <a:rPr lang="es-CL" sz="3600" b="1" dirty="0"/>
              <a:t>día han de ser mayores para que tengan efecto, deteriorando así la buena relación entre nosotros y nuestros hijos y, en consecuencia, la calidad de vida familiar.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88094"/>
            <a:ext cx="40005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460432" y="6516052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i="1" dirty="0" smtClean="0"/>
              <a:t>LHPR</a:t>
            </a:r>
            <a:endParaRPr lang="es-CL" b="1" i="1" dirty="0"/>
          </a:p>
        </p:txBody>
      </p:sp>
    </p:spTree>
    <p:extLst>
      <p:ext uri="{BB962C8B-B14F-4D97-AF65-F5344CB8AC3E}">
        <p14:creationId xmlns:p14="http://schemas.microsoft.com/office/powerpoint/2010/main" val="89982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:\NT\Portal Educação\Espanhol\ImagensSiteEspanhol\PowerPoint\PowerPoint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006080" y="804768"/>
            <a:ext cx="6102424" cy="3416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L" sz="5400" b="1" dirty="0"/>
              <a:t>¿Qué pasa cuando no tenemos autoridad en la familia?</a:t>
            </a:r>
            <a:endParaRPr lang="es-CL" sz="5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288032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460432" y="6516052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i="1" dirty="0" smtClean="0"/>
              <a:t>LHPR</a:t>
            </a:r>
            <a:endParaRPr lang="es-CL" b="1" i="1" dirty="0"/>
          </a:p>
        </p:txBody>
      </p:sp>
    </p:spTree>
    <p:extLst>
      <p:ext uri="{BB962C8B-B14F-4D97-AF65-F5344CB8AC3E}">
        <p14:creationId xmlns:p14="http://schemas.microsoft.com/office/powerpoint/2010/main" val="89982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:\NT\Portal Educação\Espanhol\ImagensSiteEspanhol\PowerPoint\PowerPoint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04217" y="2204864"/>
            <a:ext cx="8064896" cy="23083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L" sz="3600" b="1" i="1" dirty="0"/>
              <a:t>Tenemos que partir de la base que la relación entre padres e hijos en edad de educar no es una </a:t>
            </a:r>
            <a:r>
              <a:rPr lang="es-CL" sz="3600" b="1" i="1" dirty="0">
                <a:solidFill>
                  <a:srgbClr val="FFFF00"/>
                </a:solidFill>
              </a:rPr>
              <a:t>relación de igualdad, sino jerarquizada</a:t>
            </a:r>
            <a:endParaRPr lang="es-CL" sz="3600" dirty="0">
              <a:solidFill>
                <a:srgbClr val="FFFF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460432" y="6516052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i="1" dirty="0" smtClean="0"/>
              <a:t>LHPR</a:t>
            </a:r>
            <a:endParaRPr lang="es-CL" b="1" i="1" dirty="0"/>
          </a:p>
        </p:txBody>
      </p:sp>
    </p:spTree>
    <p:extLst>
      <p:ext uri="{BB962C8B-B14F-4D97-AF65-F5344CB8AC3E}">
        <p14:creationId xmlns:p14="http://schemas.microsoft.com/office/powerpoint/2010/main" val="89982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:\NT\Portal Educação\Espanhol\ImagensSiteEspanhol\PowerPoint\PowerPoint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810951" y="1556792"/>
            <a:ext cx="7920880" cy="45243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L" sz="3600" b="1" dirty="0">
                <a:solidFill>
                  <a:srgbClr val="FFFF00"/>
                </a:solidFill>
              </a:rPr>
              <a:t>Un padre es un adulto al que se le supone una sabiduría </a:t>
            </a:r>
            <a:r>
              <a:rPr lang="es-CL" sz="3600" b="1" dirty="0"/>
              <a:t>que nuestro hijo no tiene. Los niños, hasta la adolescencia, tienen una gran capacidad para aprender datos y conocimientos, pero no tienen sentido común para afrontar muchas situaciones de la vida diaria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8460432" y="6516052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i="1" dirty="0" smtClean="0"/>
              <a:t>LHPR</a:t>
            </a:r>
            <a:endParaRPr lang="es-CL" b="1" i="1" dirty="0"/>
          </a:p>
        </p:txBody>
      </p:sp>
    </p:spTree>
    <p:extLst>
      <p:ext uri="{BB962C8B-B14F-4D97-AF65-F5344CB8AC3E}">
        <p14:creationId xmlns:p14="http://schemas.microsoft.com/office/powerpoint/2010/main" val="89982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:\NT\Portal Educação\Espanhol\ImagensSiteEspanhol\PowerPoint\PowerPoint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-2340768" y="1772816"/>
            <a:ext cx="8568951" cy="378565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isometricOffAxis2Righ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L" sz="8000" b="1" dirty="0" smtClean="0">
                <a:solidFill>
                  <a:srgbClr val="FF0000"/>
                </a:solidFill>
              </a:rPr>
              <a:t>Padres sin autoridad, hijos sin rumbo</a:t>
            </a:r>
            <a:endParaRPr lang="es-CL" sz="8000" dirty="0">
              <a:solidFill>
                <a:srgbClr val="FF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801" y="3068960"/>
            <a:ext cx="4597823" cy="3187824"/>
          </a:xfrm>
          <a:prstGeom prst="rect">
            <a:avLst/>
          </a:prstGeom>
          <a:noFill/>
          <a:ln>
            <a:noFill/>
          </a:ln>
          <a:effectLst/>
          <a:scene3d>
            <a:camera prst="isometricOffAxis2Righ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8460432" y="6516052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i="1" dirty="0" smtClean="0"/>
              <a:t>LHPR</a:t>
            </a:r>
            <a:endParaRPr lang="es-CL" b="1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38694"/>
            <a:ext cx="2376264" cy="2174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79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:\NT\Portal Educação\Espanhol\ImagensSiteEspanhol\PowerPoint\PowerPoint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77118" y="1463293"/>
            <a:ext cx="7992888" cy="3477875"/>
          </a:xfrm>
          <a:prstGeom prst="rect">
            <a:avLst/>
          </a:prstGeom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L" sz="4400" b="1" i="1" dirty="0">
                <a:solidFill>
                  <a:srgbClr val="FFFF00"/>
                </a:solidFill>
              </a:rPr>
              <a:t>Hemos de ser nosotros</a:t>
            </a:r>
            <a:r>
              <a:rPr lang="es-CL" sz="4400" b="1" i="1" dirty="0"/>
              <a:t>, los padres, </a:t>
            </a:r>
            <a:r>
              <a:rPr lang="es-CL" sz="4400" b="1" i="1" dirty="0">
                <a:solidFill>
                  <a:srgbClr val="FFFF00"/>
                </a:solidFill>
              </a:rPr>
              <a:t>quienes pongamos los límites a su libertad individual </a:t>
            </a:r>
            <a:r>
              <a:rPr lang="es-CL" sz="4400" b="1" i="1" dirty="0"/>
              <a:t>para protegerlos físicamente</a:t>
            </a:r>
            <a:r>
              <a:rPr lang="es-CL" sz="4400" dirty="0"/>
              <a:t> </a:t>
            </a:r>
            <a:r>
              <a:rPr lang="es-CL" sz="4400" b="1" i="1" dirty="0"/>
              <a:t>y mentalmente</a:t>
            </a:r>
            <a:r>
              <a:rPr lang="es-CL" sz="4400" dirty="0"/>
              <a:t>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8460432" y="6516052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i="1" dirty="0" smtClean="0"/>
              <a:t>LHPR</a:t>
            </a:r>
            <a:endParaRPr lang="es-CL" b="1" i="1" dirty="0"/>
          </a:p>
        </p:txBody>
      </p:sp>
    </p:spTree>
    <p:extLst>
      <p:ext uri="{BB962C8B-B14F-4D97-AF65-F5344CB8AC3E}">
        <p14:creationId xmlns:p14="http://schemas.microsoft.com/office/powerpoint/2010/main" val="89982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:\NT\Portal Educação\Espanhol\ImagensSiteEspanhol\PowerPoint\PowerPoint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67544" y="1790814"/>
            <a:ext cx="8136904" cy="28623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L" sz="3600" b="1" i="1" dirty="0"/>
              <a:t>Igualmente debe ser un adulto quien le obligue en ocasiones a realizar una tarea que en principio no le apetece pero que a largo plazo supondrá un gran bien para él</a:t>
            </a:r>
            <a:r>
              <a:rPr lang="es-CL" sz="3600" dirty="0"/>
              <a:t>.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8460432" y="6516052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i="1" dirty="0" smtClean="0"/>
              <a:t>LHPR</a:t>
            </a:r>
            <a:endParaRPr lang="es-CL" b="1" i="1" dirty="0"/>
          </a:p>
        </p:txBody>
      </p:sp>
    </p:spTree>
    <p:extLst>
      <p:ext uri="{BB962C8B-B14F-4D97-AF65-F5344CB8AC3E}">
        <p14:creationId xmlns:p14="http://schemas.microsoft.com/office/powerpoint/2010/main" val="89982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:\NT\Portal Educação\Espanhol\ImagensSiteEspanhol\PowerPoint\PowerPoint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23528" y="1895341"/>
            <a:ext cx="8352928" cy="34778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L" sz="4400" b="1" i="1" dirty="0"/>
              <a:t>Somos los padres quienes hemos de tomar decisiones por él para evitar males mayores que afectan además a otras personas, como compañeros y profesores</a:t>
            </a:r>
            <a:endParaRPr lang="es-CL" sz="4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8460432" y="6516052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i="1" dirty="0" smtClean="0"/>
              <a:t>LHPR</a:t>
            </a:r>
            <a:endParaRPr lang="es-CL" b="1" i="1" dirty="0"/>
          </a:p>
        </p:txBody>
      </p:sp>
    </p:spTree>
    <p:extLst>
      <p:ext uri="{BB962C8B-B14F-4D97-AF65-F5344CB8AC3E}">
        <p14:creationId xmlns:p14="http://schemas.microsoft.com/office/powerpoint/2010/main" val="220574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:\NT\Portal Educação\Espanhol\ImagensSiteEspanhol\PowerPoint\PowerPoint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23528" y="1700808"/>
            <a:ext cx="8496944" cy="440120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L" sz="4000" b="1" dirty="0" smtClean="0"/>
              <a:t> </a:t>
            </a:r>
            <a:r>
              <a:rPr lang="es-CL" sz="4000" b="1" dirty="0"/>
              <a:t>Fernando Savater dice "</a:t>
            </a:r>
            <a:r>
              <a:rPr lang="es-CL" sz="4000" b="1" dirty="0">
                <a:solidFill>
                  <a:srgbClr val="FF0000"/>
                </a:solidFill>
              </a:rPr>
              <a:t>el padre que no quiere figurar sino como el mejor amigo de sus hijos, sirve para poco; </a:t>
            </a:r>
            <a:r>
              <a:rPr lang="es-CL" sz="4000" b="1" dirty="0">
                <a:solidFill>
                  <a:srgbClr val="FFFF00"/>
                </a:solidFill>
              </a:rPr>
              <a:t>y la madre, cuya única vanidad profesional es que la tomen por hermana ligeramente mayor que su hija, tampoco sirve para mucho más".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8460432" y="6516052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i="1" dirty="0" smtClean="0"/>
              <a:t>LHPR</a:t>
            </a:r>
            <a:endParaRPr lang="es-CL" b="1" i="1" dirty="0"/>
          </a:p>
        </p:txBody>
      </p:sp>
    </p:spTree>
    <p:extLst>
      <p:ext uri="{BB962C8B-B14F-4D97-AF65-F5344CB8AC3E}">
        <p14:creationId xmlns:p14="http://schemas.microsoft.com/office/powerpoint/2010/main" val="220574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:\NT\Portal Educação\Espanhol\ImagensSiteEspanhol\PowerPoint\PowerPoint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95536" y="2348880"/>
            <a:ext cx="8280920" cy="23083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L" sz="3600" b="1" i="1" dirty="0"/>
              <a:t>Cuando </a:t>
            </a:r>
            <a:r>
              <a:rPr lang="es-CL" sz="3600" b="1" i="1" dirty="0">
                <a:solidFill>
                  <a:srgbClr val="FF0000"/>
                </a:solidFill>
              </a:rPr>
              <a:t>no tenemos autoridad</a:t>
            </a:r>
            <a:r>
              <a:rPr lang="es-CL" sz="3600" b="1" i="1" dirty="0"/>
              <a:t>, </a:t>
            </a:r>
            <a:r>
              <a:rPr lang="es-CL" sz="3600" b="1" i="1" dirty="0">
                <a:solidFill>
                  <a:srgbClr val="FF0000"/>
                </a:solidFill>
              </a:rPr>
              <a:t>nuestro hijo se convierte en autoridad,</a:t>
            </a:r>
            <a:r>
              <a:rPr lang="es-CL" sz="3600" b="1" i="1" dirty="0"/>
              <a:t> llegando a disponer y a usar la correspondiente cuota de poder inherente a ella</a:t>
            </a:r>
            <a:r>
              <a:rPr lang="es-CL" sz="3600" b="1" dirty="0"/>
              <a:t>.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8460432" y="6516052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i="1" dirty="0" smtClean="0"/>
              <a:t>LHPR</a:t>
            </a:r>
            <a:endParaRPr lang="es-CL" b="1" i="1" dirty="0"/>
          </a:p>
        </p:txBody>
      </p:sp>
    </p:spTree>
    <p:extLst>
      <p:ext uri="{BB962C8B-B14F-4D97-AF65-F5344CB8AC3E}">
        <p14:creationId xmlns:p14="http://schemas.microsoft.com/office/powerpoint/2010/main" val="220574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:\NT\Portal Educação\Espanhol\ImagensSiteEspanhol\PowerPoint\PowerPoint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67544" y="1700808"/>
            <a:ext cx="8280920" cy="39703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L" sz="3600" b="1" dirty="0"/>
              <a:t>Nadie desea un jefe que no tenga ni sabiduría, ni sentido común, ni ningún sentido de la medida para ejercer su poder, porque estaremos soportando y sufriendo un tirano, un dictador, que es en lo que se convierte nuestro hijo cuando se da esta circunstancia.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8460432" y="6516052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i="1" dirty="0" smtClean="0"/>
              <a:t>LHPR</a:t>
            </a:r>
            <a:endParaRPr lang="es-CL" b="1" i="1" dirty="0"/>
          </a:p>
        </p:txBody>
      </p:sp>
    </p:spTree>
    <p:extLst>
      <p:ext uri="{BB962C8B-B14F-4D97-AF65-F5344CB8AC3E}">
        <p14:creationId xmlns:p14="http://schemas.microsoft.com/office/powerpoint/2010/main" val="220574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:\NT\Portal Educação\Espanhol\ImagensSiteEspanhol\PowerPoint\PowerPoint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827584" y="2967335"/>
            <a:ext cx="7416824" cy="175432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L" sz="3600" b="1" dirty="0"/>
              <a:t>si nuestro hijo </a:t>
            </a:r>
            <a:r>
              <a:rPr lang="es-CL" sz="3600" b="1" dirty="0">
                <a:solidFill>
                  <a:srgbClr val="FF0000"/>
                </a:solidFill>
              </a:rPr>
              <a:t>no encuentra "autoridad" </a:t>
            </a:r>
            <a:r>
              <a:rPr lang="es-CL" sz="3600" b="1" dirty="0"/>
              <a:t>en casa porque la hemos perdido, </a:t>
            </a:r>
            <a:r>
              <a:rPr lang="es-CL" sz="3600" b="1" dirty="0">
                <a:solidFill>
                  <a:srgbClr val="FF0000"/>
                </a:solidFill>
              </a:rPr>
              <a:t>la busca fuera de ella</a:t>
            </a:r>
            <a:r>
              <a:rPr lang="es-CL" sz="3600" b="1" dirty="0"/>
              <a:t>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8460432" y="6516052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i="1" dirty="0" smtClean="0"/>
              <a:t>LHPR</a:t>
            </a:r>
            <a:endParaRPr lang="es-CL" b="1" i="1" dirty="0"/>
          </a:p>
        </p:txBody>
      </p:sp>
    </p:spTree>
    <p:extLst>
      <p:ext uri="{BB962C8B-B14F-4D97-AF65-F5344CB8AC3E}">
        <p14:creationId xmlns:p14="http://schemas.microsoft.com/office/powerpoint/2010/main" val="220574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:\NT\Portal Educação\Espanhol\ImagensSiteEspanhol\PowerPoint\PowerPoint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39552" y="1618922"/>
            <a:ext cx="7920880" cy="3416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L" sz="3600" b="1" i="1" dirty="0"/>
              <a:t>Busca líderes individuales que no siempre son positivos para él o se refugia en el grupo al que sigue y sirve </a:t>
            </a:r>
            <a:r>
              <a:rPr lang="es-CL" sz="3600" b="1" i="1" dirty="0" smtClean="0"/>
              <a:t> </a:t>
            </a:r>
            <a:r>
              <a:rPr lang="es-CL" sz="3600" b="1" i="1" dirty="0"/>
              <a:t>ciegamente, sin hacer caso a los esfuerzos de las personas que lo quieren bien. </a:t>
            </a:r>
            <a:endParaRPr lang="es-CL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8460432" y="6516052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i="1" dirty="0" smtClean="0"/>
              <a:t>LHPR</a:t>
            </a:r>
            <a:endParaRPr lang="es-CL" b="1" i="1" dirty="0"/>
          </a:p>
        </p:txBody>
      </p:sp>
    </p:spTree>
    <p:extLst>
      <p:ext uri="{BB962C8B-B14F-4D97-AF65-F5344CB8AC3E}">
        <p14:creationId xmlns:p14="http://schemas.microsoft.com/office/powerpoint/2010/main" val="220574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:\NT\Portal Educação\Espanhol\ImagensSiteEspanhol\PowerPoint\PowerPoint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43285" y="1628800"/>
            <a:ext cx="8280920" cy="452431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L" sz="3600" b="1" i="1" dirty="0"/>
              <a:t>Por último, muchos de nosotros, cuando llegamos a esta situación, nos sentimos impotentes, pedimos ayuda al Estado y a la escuela, y no sólo queremos que actúen por nosotros, </a:t>
            </a:r>
            <a:r>
              <a:rPr lang="es-CL" sz="3600" b="1" i="1" dirty="0">
                <a:solidFill>
                  <a:srgbClr val="FF0000"/>
                </a:solidFill>
              </a:rPr>
              <a:t>sino que además exigimos resultados cuando a lo largo de los años no hemos sabido o querido vivir como un adulto con todas sus consecuencias</a:t>
            </a:r>
            <a:r>
              <a:rPr lang="es-CL" sz="3600" b="1" i="1" dirty="0"/>
              <a:t>.</a:t>
            </a:r>
            <a:endParaRPr lang="es-CL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8460432" y="6516052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i="1" dirty="0" smtClean="0"/>
              <a:t>LHPR</a:t>
            </a:r>
            <a:endParaRPr lang="es-CL" b="1" i="1" dirty="0"/>
          </a:p>
        </p:txBody>
      </p:sp>
    </p:spTree>
    <p:extLst>
      <p:ext uri="{BB962C8B-B14F-4D97-AF65-F5344CB8AC3E}">
        <p14:creationId xmlns:p14="http://schemas.microsoft.com/office/powerpoint/2010/main" val="220574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:\NT\Portal Educação\Espanhol\ImagensSiteEspanhol\PowerPoint\PowerPoint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83" y="0"/>
            <a:ext cx="9144000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43608" y="1404059"/>
            <a:ext cx="6768752" cy="440120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L" sz="4000" b="1" i="1" dirty="0"/>
              <a:t>Escucha, hijo mío, </a:t>
            </a:r>
            <a:r>
              <a:rPr lang="es-CL" sz="4000" b="1" i="1" dirty="0">
                <a:solidFill>
                  <a:srgbClr val="FF0000"/>
                </a:solidFill>
              </a:rPr>
              <a:t>la disciplina </a:t>
            </a:r>
            <a:r>
              <a:rPr lang="es-CL" sz="4000" b="1" i="1" dirty="0"/>
              <a:t>de tu padre, </a:t>
            </a:r>
            <a:r>
              <a:rPr lang="es-CL" sz="4000" b="1" i="1" dirty="0" smtClean="0"/>
              <a:t>y </a:t>
            </a:r>
            <a:r>
              <a:rPr lang="es-CL" sz="4000" b="1" i="1" dirty="0"/>
              <a:t>no abandones la instrucción de tu madre; </a:t>
            </a:r>
          </a:p>
          <a:p>
            <a:pPr algn="ctr"/>
            <a:r>
              <a:rPr lang="es-CL" sz="4000" b="1" i="1" baseline="30000" dirty="0" smtClean="0"/>
              <a:t> </a:t>
            </a:r>
            <a:r>
              <a:rPr lang="es-CL" sz="4000" b="1" i="1" dirty="0"/>
              <a:t>porque diadema de gracia serán a tu cabeza </a:t>
            </a:r>
            <a:r>
              <a:rPr lang="es-CL" sz="4000" b="1" i="1" dirty="0" smtClean="0"/>
              <a:t>y </a:t>
            </a:r>
            <a:r>
              <a:rPr lang="es-CL" sz="4000" b="1" i="1" dirty="0"/>
              <a:t>collares a tu cuello. </a:t>
            </a:r>
            <a:endParaRPr lang="es-CL" sz="4000" b="1" i="1" dirty="0" smtClean="0"/>
          </a:p>
          <a:p>
            <a:pPr algn="ctr"/>
            <a:r>
              <a:rPr lang="es-CL" sz="3600" b="1" i="1" dirty="0">
                <a:solidFill>
                  <a:srgbClr val="FF0000"/>
                </a:solidFill>
              </a:rPr>
              <a:t>Proverbios 1:8 -</a:t>
            </a:r>
            <a:r>
              <a:rPr lang="es-CL" sz="3600" b="1" i="1" dirty="0" smtClean="0">
                <a:solidFill>
                  <a:srgbClr val="FF0000"/>
                </a:solidFill>
              </a:rPr>
              <a:t>9</a:t>
            </a:r>
            <a:endParaRPr lang="es-CL" sz="3600" b="1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8460432" y="6516052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i="1" dirty="0" smtClean="0"/>
              <a:t>LHPR</a:t>
            </a:r>
            <a:endParaRPr lang="es-CL" b="1" i="1" dirty="0"/>
          </a:p>
        </p:txBody>
      </p:sp>
    </p:spTree>
    <p:extLst>
      <p:ext uri="{BB962C8B-B14F-4D97-AF65-F5344CB8AC3E}">
        <p14:creationId xmlns:p14="http://schemas.microsoft.com/office/powerpoint/2010/main" val="220574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:\NT\Portal Educação\Espanhol\ImagensSiteEspanhol\PowerPoint\PowerPoint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11560" y="1181065"/>
            <a:ext cx="7776864" cy="646331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L" sz="3600" b="1" dirty="0" smtClean="0">
                <a:solidFill>
                  <a:srgbClr val="FF0000"/>
                </a:solidFill>
              </a:rPr>
              <a:t>¿Qué es autoridad?</a:t>
            </a:r>
            <a:endParaRPr lang="es-CL" sz="3600" b="1" dirty="0">
              <a:solidFill>
                <a:srgbClr val="FF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2276872"/>
            <a:ext cx="8280920" cy="1200329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L" sz="3600" b="1" dirty="0" smtClean="0"/>
              <a:t>¿En quién está la autoridad en la familia?</a:t>
            </a:r>
          </a:p>
          <a:p>
            <a:pPr algn="ctr"/>
            <a:endParaRPr lang="es-CL" sz="3600" b="1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323528" y="3717032"/>
            <a:ext cx="8064896" cy="1754326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L" sz="3600" b="1" dirty="0" smtClean="0"/>
              <a:t>¿Qué ocurre cuando no tenemos autoridad en la familia? </a:t>
            </a:r>
          </a:p>
          <a:p>
            <a:pPr algn="ctr"/>
            <a:endParaRPr lang="es-CL" sz="3600" b="1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1993749" y="5626114"/>
            <a:ext cx="5668218" cy="646331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L" sz="3600" b="1" dirty="0" smtClean="0"/>
              <a:t>¿Cómo conseguir autoridad?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8460432" y="6516052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i="1" dirty="0" smtClean="0"/>
              <a:t>LHPR</a:t>
            </a:r>
            <a:endParaRPr lang="es-CL" b="1" i="1" dirty="0"/>
          </a:p>
        </p:txBody>
      </p:sp>
    </p:spTree>
    <p:extLst>
      <p:ext uri="{BB962C8B-B14F-4D97-AF65-F5344CB8AC3E}">
        <p14:creationId xmlns:p14="http://schemas.microsoft.com/office/powerpoint/2010/main" val="89982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:\NT\Portal Educação\Espanhol\ImagensSiteEspanhol\PowerPoint\PowerPoint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11560" y="1772816"/>
            <a:ext cx="7848872" cy="3970318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s-CL" sz="3600" b="1" i="1" dirty="0">
                <a:latin typeface="Baskerville Old Face" pitchFamily="18" charset="0"/>
              </a:rPr>
              <a:t>No deseches, hijo mío, </a:t>
            </a:r>
            <a:r>
              <a:rPr lang="es-CL" sz="3600" b="1" i="1" dirty="0">
                <a:solidFill>
                  <a:srgbClr val="FF0000"/>
                </a:solidFill>
                <a:latin typeface="Baskerville Old Face" pitchFamily="18" charset="0"/>
              </a:rPr>
              <a:t>la disciplina </a:t>
            </a:r>
            <a:r>
              <a:rPr lang="es-CL" sz="3600" b="1" i="1" dirty="0">
                <a:latin typeface="Baskerville Old Face" pitchFamily="18" charset="0"/>
              </a:rPr>
              <a:t>de </a:t>
            </a:r>
            <a:r>
              <a:rPr lang="es-CL" sz="3600" b="1" i="1" dirty="0" smtClean="0">
                <a:latin typeface="Baskerville Old Face" pitchFamily="18" charset="0"/>
              </a:rPr>
              <a:t>Jehová  ni </a:t>
            </a:r>
            <a:r>
              <a:rPr lang="es-CL" sz="3600" b="1" i="1" dirty="0">
                <a:latin typeface="Baskerville Old Face" pitchFamily="18" charset="0"/>
              </a:rPr>
              <a:t>te resientas por su reprensión; </a:t>
            </a:r>
          </a:p>
          <a:p>
            <a:pPr algn="ctr"/>
            <a:r>
              <a:rPr lang="es-CL" sz="3600" b="1" i="1" baseline="30000" dirty="0">
                <a:latin typeface="Baskerville Old Face" pitchFamily="18" charset="0"/>
              </a:rPr>
              <a:t>12 </a:t>
            </a:r>
            <a:r>
              <a:rPr lang="es-CL" sz="3600" b="1" i="1" dirty="0">
                <a:latin typeface="Baskerville Old Face" pitchFamily="18" charset="0"/>
              </a:rPr>
              <a:t>porque </a:t>
            </a:r>
            <a:r>
              <a:rPr lang="es-CL" sz="3600" b="1" i="1" dirty="0" smtClean="0">
                <a:solidFill>
                  <a:srgbClr val="FF0000"/>
                </a:solidFill>
                <a:latin typeface="Baskerville Old Face" pitchFamily="18" charset="0"/>
              </a:rPr>
              <a:t>Jehová </a:t>
            </a:r>
            <a:r>
              <a:rPr lang="es-CL" sz="3600" b="1" i="1" dirty="0">
                <a:solidFill>
                  <a:srgbClr val="FF0000"/>
                </a:solidFill>
                <a:latin typeface="Baskerville Old Face" pitchFamily="18" charset="0"/>
              </a:rPr>
              <a:t>disciplina </a:t>
            </a:r>
            <a:r>
              <a:rPr lang="es-CL" sz="3600" b="1" i="1" dirty="0">
                <a:latin typeface="Baskerville Old Face" pitchFamily="18" charset="0"/>
              </a:rPr>
              <a:t>al que ama, </a:t>
            </a:r>
          </a:p>
          <a:p>
            <a:pPr algn="ctr"/>
            <a:r>
              <a:rPr lang="es-CL" sz="3600" b="1" i="1" dirty="0">
                <a:latin typeface="Baskerville Old Face" pitchFamily="18" charset="0"/>
              </a:rPr>
              <a:t>como </a:t>
            </a:r>
            <a:r>
              <a:rPr lang="es-CL" sz="3600" b="1" i="1" dirty="0">
                <a:solidFill>
                  <a:srgbClr val="FF0000"/>
                </a:solidFill>
                <a:latin typeface="Baskerville Old Face" pitchFamily="18" charset="0"/>
              </a:rPr>
              <a:t>el padre al hijo </a:t>
            </a:r>
            <a:r>
              <a:rPr lang="es-CL" sz="3600" b="1" i="1" dirty="0">
                <a:latin typeface="Baskerville Old Face" pitchFamily="18" charset="0"/>
              </a:rPr>
              <a:t>a quien quiere</a:t>
            </a:r>
            <a:r>
              <a:rPr lang="es-CL" sz="3600" b="1" i="1" dirty="0" smtClean="0">
                <a:latin typeface="Baskerville Old Face" pitchFamily="18" charset="0"/>
              </a:rPr>
              <a:t>.</a:t>
            </a:r>
          </a:p>
          <a:p>
            <a:pPr algn="ctr"/>
            <a:endParaRPr lang="es-CL" sz="3600" b="1" i="1" dirty="0">
              <a:latin typeface="Baskerville Old Face" pitchFamily="18" charset="0"/>
            </a:endParaRPr>
          </a:p>
          <a:p>
            <a:pPr algn="ctr"/>
            <a:r>
              <a:rPr lang="es-CL" sz="3600" b="1" i="1" dirty="0" smtClean="0">
                <a:latin typeface="Baskerville Old Face" pitchFamily="18" charset="0"/>
              </a:rPr>
              <a:t>Proverbios  3:11 - 12 </a:t>
            </a:r>
            <a:endParaRPr lang="es-CL" sz="3600" b="1" i="1" dirty="0">
              <a:latin typeface="Baskerville Old Face" pitchFamily="18" charset="0"/>
            </a:endParaRPr>
          </a:p>
          <a:p>
            <a:pPr algn="ctr"/>
            <a:endParaRPr lang="es-CL" sz="3600" b="1" i="1" dirty="0">
              <a:latin typeface="Baskerville Old Face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460432" y="6516052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i="1" dirty="0" smtClean="0"/>
              <a:t>LHPR</a:t>
            </a:r>
            <a:endParaRPr lang="es-CL" b="1" i="1" dirty="0"/>
          </a:p>
        </p:txBody>
      </p:sp>
    </p:spTree>
    <p:extLst>
      <p:ext uri="{BB962C8B-B14F-4D97-AF65-F5344CB8AC3E}">
        <p14:creationId xmlns:p14="http://schemas.microsoft.com/office/powerpoint/2010/main" val="220574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:\NT\Portal Educação\Espanhol\ImagensSiteEspanhol\PowerPoint\PowerPoint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187624" y="1436578"/>
            <a:ext cx="6984776" cy="50167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000" b="1" i="1" dirty="0">
                <a:latin typeface="Agency FB" pitchFamily="34" charset="0"/>
              </a:rPr>
              <a:t>Oíd, hijos, la enseñanza de un padre; </a:t>
            </a:r>
          </a:p>
          <a:p>
            <a:pPr algn="ctr"/>
            <a:r>
              <a:rPr lang="es-CL" sz="4000" b="1" i="1" dirty="0">
                <a:latin typeface="Agency FB" pitchFamily="34" charset="0"/>
              </a:rPr>
              <a:t>estad atentos para adquirir entendimiento. </a:t>
            </a:r>
          </a:p>
          <a:p>
            <a:pPr algn="ctr"/>
            <a:r>
              <a:rPr lang="es-CL" sz="4000" b="1" i="1" dirty="0" smtClean="0">
                <a:latin typeface="Agency FB" pitchFamily="34" charset="0"/>
              </a:rPr>
              <a:t>No </a:t>
            </a:r>
            <a:r>
              <a:rPr lang="es-CL" sz="4000" b="1" i="1" dirty="0">
                <a:latin typeface="Agency FB" pitchFamily="34" charset="0"/>
              </a:rPr>
              <a:t>abandonéis mi instrucción, </a:t>
            </a:r>
          </a:p>
          <a:p>
            <a:pPr algn="ctr"/>
            <a:r>
              <a:rPr lang="es-CL" sz="4000" b="1" i="1" dirty="0">
                <a:latin typeface="Agency FB" pitchFamily="34" charset="0"/>
              </a:rPr>
              <a:t>porque yo os doy buena enseñanza. </a:t>
            </a:r>
            <a:endParaRPr lang="es-CL" sz="4000" b="1" i="1" dirty="0" smtClean="0">
              <a:latin typeface="Agency FB" pitchFamily="34" charset="0"/>
            </a:endParaRPr>
          </a:p>
          <a:p>
            <a:pPr algn="ctr"/>
            <a:endParaRPr lang="es-CL" sz="4000" b="1" i="1" dirty="0">
              <a:latin typeface="Agency FB" pitchFamily="34" charset="0"/>
            </a:endParaRPr>
          </a:p>
          <a:p>
            <a:pPr algn="ctr"/>
            <a:r>
              <a:rPr lang="es-CL" sz="4000" b="1" i="1" dirty="0" smtClean="0">
                <a:latin typeface="Agency FB" pitchFamily="34" charset="0"/>
              </a:rPr>
              <a:t>Proverbios 4: 1 - 2</a:t>
            </a:r>
            <a:endParaRPr lang="es-CL" sz="4000" b="1" i="1" dirty="0">
              <a:latin typeface="Agency FB" pitchFamily="34" charset="0"/>
            </a:endParaRPr>
          </a:p>
          <a:p>
            <a:pPr algn="ctr"/>
            <a:endParaRPr lang="es-CL" sz="4000" b="1" i="1" dirty="0">
              <a:latin typeface="Agency FB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460432" y="6516052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i="1" dirty="0" smtClean="0"/>
              <a:t>LHPR</a:t>
            </a:r>
            <a:endParaRPr lang="es-CL" b="1" i="1" dirty="0"/>
          </a:p>
        </p:txBody>
      </p:sp>
    </p:spTree>
    <p:extLst>
      <p:ext uri="{BB962C8B-B14F-4D97-AF65-F5344CB8AC3E}">
        <p14:creationId xmlns:p14="http://schemas.microsoft.com/office/powerpoint/2010/main" val="220574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:\NT\Portal Educação\Espanhol\ImagensSiteEspanhol\PowerPoint\PowerPoint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259632" y="1731580"/>
            <a:ext cx="6984776" cy="37856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4000" b="1" i="1" dirty="0" smtClean="0">
                <a:latin typeface="Algerian" pitchFamily="82" charset="0"/>
              </a:rPr>
              <a:t>Instruye </a:t>
            </a:r>
            <a:r>
              <a:rPr lang="es-CL" sz="4000" b="1" i="1" dirty="0">
                <a:latin typeface="Algerian" pitchFamily="82" charset="0"/>
              </a:rPr>
              <a:t>al niño en su </a:t>
            </a:r>
            <a:r>
              <a:rPr lang="es-CL" sz="4000" b="1" i="1" dirty="0" smtClean="0">
                <a:latin typeface="Algerian" pitchFamily="82" charset="0"/>
              </a:rPr>
              <a:t>camino; y </a:t>
            </a:r>
            <a:r>
              <a:rPr lang="es-CL" sz="4000" b="1" i="1" dirty="0">
                <a:latin typeface="Algerian" pitchFamily="82" charset="0"/>
              </a:rPr>
              <a:t>aun cuando sea viejo, no se apartará de él</a:t>
            </a:r>
            <a:r>
              <a:rPr lang="es-CL" sz="4000" b="1" i="1" dirty="0" smtClean="0">
                <a:latin typeface="Algerian" pitchFamily="82" charset="0"/>
              </a:rPr>
              <a:t>.</a:t>
            </a:r>
          </a:p>
          <a:p>
            <a:r>
              <a:rPr lang="es-CL" sz="4000" b="1" i="1" dirty="0" smtClean="0">
                <a:latin typeface="Algerian" pitchFamily="82" charset="0"/>
              </a:rPr>
              <a:t>                   Proverbios 22:6 </a:t>
            </a:r>
            <a:endParaRPr lang="es-CL" sz="4000" b="1" i="1" dirty="0">
              <a:latin typeface="Algerian" pitchFamily="82" charset="0"/>
            </a:endParaRPr>
          </a:p>
          <a:p>
            <a:pPr algn="ctr"/>
            <a:endParaRPr lang="es-CL" sz="4000" b="1" i="1" dirty="0">
              <a:latin typeface="Algerian" pitchFamily="8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460432" y="6516052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i="1" dirty="0" smtClean="0"/>
              <a:t>LHPR</a:t>
            </a:r>
            <a:endParaRPr lang="es-CL" b="1" i="1" dirty="0"/>
          </a:p>
        </p:txBody>
      </p:sp>
    </p:spTree>
    <p:extLst>
      <p:ext uri="{BB962C8B-B14F-4D97-AF65-F5344CB8AC3E}">
        <p14:creationId xmlns:p14="http://schemas.microsoft.com/office/powerpoint/2010/main" val="219754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:\NT\Portal Educação\Espanhol\ImagensSiteEspanhol\PowerPoint\PowerPoint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610565" y="2276872"/>
            <a:ext cx="3922869" cy="3170099"/>
          </a:xfrm>
          <a:prstGeom prst="rect">
            <a:avLst/>
          </a:prstGeom>
          <a:scene3d>
            <a:camera prst="isometricOffAxis2Right"/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sz="20000" dirty="0" smtClean="0">
                <a:latin typeface="Algerian" pitchFamily="82" charset="0"/>
                <a:cs typeface="Aharoni" pitchFamily="2" charset="-79"/>
              </a:rPr>
              <a:t>FIN</a:t>
            </a:r>
            <a:endParaRPr lang="es-CL" sz="20000" dirty="0">
              <a:latin typeface="Algerian" pitchFamily="82" charset="0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460432" y="6516052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i="1" dirty="0" smtClean="0"/>
              <a:t>LHPR</a:t>
            </a:r>
            <a:endParaRPr lang="es-CL" b="1" i="1" dirty="0"/>
          </a:p>
        </p:txBody>
      </p:sp>
    </p:spTree>
    <p:extLst>
      <p:ext uri="{BB962C8B-B14F-4D97-AF65-F5344CB8AC3E}">
        <p14:creationId xmlns:p14="http://schemas.microsoft.com/office/powerpoint/2010/main" val="220574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:\NT\Portal Educação\Espanhol\ImagensSiteEspanhol\PowerPoint\PowerPoint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74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:\NT\Portal Educação\Espanhol\ImagensSiteEspanhol\PowerPoint\PowerPoint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83568" y="1556792"/>
            <a:ext cx="7632848" cy="17543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L" sz="3600" b="1" dirty="0"/>
              <a:t>La palabra autoridad se deriva del verbo latino "</a:t>
            </a:r>
            <a:r>
              <a:rPr lang="es-CL" sz="3600" b="1" dirty="0" err="1"/>
              <a:t>augere</a:t>
            </a:r>
            <a:r>
              <a:rPr lang="es-CL" sz="3600" b="1" dirty="0"/>
              <a:t>", que quiere decir ayudar a crecer.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73016"/>
            <a:ext cx="3810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460432" y="6516052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i="1" dirty="0" smtClean="0"/>
              <a:t>LHPR</a:t>
            </a:r>
            <a:endParaRPr lang="es-CL" b="1" i="1" dirty="0"/>
          </a:p>
        </p:txBody>
      </p:sp>
    </p:spTree>
    <p:extLst>
      <p:ext uri="{BB962C8B-B14F-4D97-AF65-F5344CB8AC3E}">
        <p14:creationId xmlns:p14="http://schemas.microsoft.com/office/powerpoint/2010/main" val="89982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:\NT\Portal Educação\Espanhol\ImagensSiteEspanhol\PowerPoint\PowerPoint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39552" y="1412776"/>
            <a:ext cx="7992888" cy="23083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L" sz="3600" b="1" dirty="0" smtClean="0"/>
              <a:t>Una </a:t>
            </a:r>
            <a:r>
              <a:rPr lang="es-CL" sz="3600" b="1" dirty="0"/>
              <a:t>autoridad bien entendida obtiene el </a:t>
            </a:r>
            <a:r>
              <a:rPr lang="es-CL" sz="3600" b="1" dirty="0">
                <a:solidFill>
                  <a:srgbClr val="FF0000"/>
                </a:solidFill>
              </a:rPr>
              <a:t>respeto del niño </a:t>
            </a:r>
            <a:r>
              <a:rPr lang="es-CL" sz="3600" b="1" dirty="0"/>
              <a:t>y es la </a:t>
            </a:r>
            <a:r>
              <a:rPr lang="es-CL" sz="3600" b="1" dirty="0">
                <a:solidFill>
                  <a:srgbClr val="FF0000"/>
                </a:solidFill>
              </a:rPr>
              <a:t>piedra angular </a:t>
            </a:r>
            <a:r>
              <a:rPr lang="es-CL" sz="3600" b="1" dirty="0"/>
              <a:t>para </a:t>
            </a:r>
            <a:r>
              <a:rPr lang="es-CL" sz="3600" b="1" dirty="0">
                <a:solidFill>
                  <a:srgbClr val="FF0000"/>
                </a:solidFill>
              </a:rPr>
              <a:t>desarrollar personas equilibradas y felices</a:t>
            </a:r>
            <a:r>
              <a:rPr lang="es-CL" sz="3600" b="1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21088"/>
            <a:ext cx="30480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460432" y="6516052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i="1" dirty="0" smtClean="0"/>
              <a:t>LHPR</a:t>
            </a:r>
            <a:endParaRPr lang="es-CL" b="1" i="1" dirty="0"/>
          </a:p>
        </p:txBody>
      </p:sp>
    </p:spTree>
    <p:extLst>
      <p:ext uri="{BB962C8B-B14F-4D97-AF65-F5344CB8AC3E}">
        <p14:creationId xmlns:p14="http://schemas.microsoft.com/office/powerpoint/2010/main" val="89982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9552" y="3109024"/>
            <a:ext cx="8136904" cy="3416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L" sz="3600" b="1" dirty="0" smtClean="0"/>
              <a:t>"Hijos, obedeced a vuestros padres." Esto enseña claramente que tanto </a:t>
            </a:r>
            <a:r>
              <a:rPr lang="es-CL" sz="3600" b="1" dirty="0" smtClean="0">
                <a:solidFill>
                  <a:srgbClr val="FFFF00"/>
                </a:solidFill>
              </a:rPr>
              <a:t>las madres como los padres deben ser obedecidos</a:t>
            </a:r>
            <a:r>
              <a:rPr lang="es-CL" sz="3600" b="1" dirty="0" smtClean="0"/>
              <a:t>. Madres y padres deben compartir autoridad sobre sus hijos.</a:t>
            </a:r>
          </a:p>
          <a:p>
            <a:pPr algn="ctr"/>
            <a:r>
              <a:rPr lang="es-CL" sz="3600" b="1" dirty="0" smtClean="0"/>
              <a:t>Colosenses  3:20</a:t>
            </a:r>
            <a:endParaRPr lang="es-CL" sz="3600" b="1" dirty="0"/>
          </a:p>
        </p:txBody>
      </p:sp>
      <p:pic>
        <p:nvPicPr>
          <p:cNvPr id="5" name="Picture 14" descr="D:\NT\Portal Educação\Espanhol\ImagensSiteEspanhol\PowerPoint\PowerPoint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96752"/>
            <a:ext cx="2520280" cy="166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8460432" y="6516052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i="1" dirty="0" smtClean="0"/>
              <a:t>LHPR</a:t>
            </a:r>
            <a:endParaRPr lang="es-CL" b="1" i="1" dirty="0"/>
          </a:p>
        </p:txBody>
      </p:sp>
    </p:spTree>
    <p:extLst>
      <p:ext uri="{BB962C8B-B14F-4D97-AF65-F5344CB8AC3E}">
        <p14:creationId xmlns:p14="http://schemas.microsoft.com/office/powerpoint/2010/main" val="52561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:\NT\Portal Educação\Espanhol\ImagensSiteEspanhol\PowerPoint\PowerPoint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67544" y="1124744"/>
            <a:ext cx="8352928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L" sz="3600" b="1" dirty="0" smtClean="0"/>
              <a:t>Para un educador (profesor/a, padre, madre, </a:t>
            </a:r>
            <a:r>
              <a:rPr lang="es-CL" sz="3600" b="1" dirty="0" err="1" smtClean="0"/>
              <a:t>etc</a:t>
            </a:r>
            <a:r>
              <a:rPr lang="es-CL" sz="3600" b="1" dirty="0" smtClean="0"/>
              <a:t>) es importante distinguir entre:</a:t>
            </a:r>
            <a:endParaRPr lang="es-CL" sz="3600" b="1" dirty="0"/>
          </a:p>
        </p:txBody>
      </p:sp>
      <p:sp>
        <p:nvSpPr>
          <p:cNvPr id="3" name="2 Rectángulo"/>
          <p:cNvSpPr/>
          <p:nvPr/>
        </p:nvSpPr>
        <p:spPr>
          <a:xfrm>
            <a:off x="904638" y="3430741"/>
            <a:ext cx="3259547" cy="646331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L" sz="3600" b="1" dirty="0"/>
              <a:t>"ser autoridad" </a:t>
            </a:r>
            <a:endParaRPr lang="es-CL" sz="3600" dirty="0"/>
          </a:p>
        </p:txBody>
      </p:sp>
      <p:sp>
        <p:nvSpPr>
          <p:cNvPr id="5" name="4 Rectángulo"/>
          <p:cNvSpPr/>
          <p:nvPr/>
        </p:nvSpPr>
        <p:spPr>
          <a:xfrm>
            <a:off x="2267744" y="4366845"/>
            <a:ext cx="2969852" cy="646331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L" sz="3600" b="1" dirty="0"/>
              <a:t>"tener poder" </a:t>
            </a:r>
            <a:endParaRPr lang="es-CL" sz="3600" dirty="0"/>
          </a:p>
        </p:txBody>
      </p:sp>
      <p:sp>
        <p:nvSpPr>
          <p:cNvPr id="6" name="5 Rectángulo"/>
          <p:cNvSpPr/>
          <p:nvPr/>
        </p:nvSpPr>
        <p:spPr>
          <a:xfrm>
            <a:off x="4445683" y="5302949"/>
            <a:ext cx="3606565" cy="646331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L" sz="3600" b="1" dirty="0"/>
              <a:t>"tener autoridad"</a:t>
            </a:r>
            <a:endParaRPr lang="es-CL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40138"/>
            <a:ext cx="2016051" cy="25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8460432" y="6516052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i="1" dirty="0" smtClean="0"/>
              <a:t>LHPR</a:t>
            </a:r>
            <a:endParaRPr lang="es-CL" b="1" i="1" dirty="0"/>
          </a:p>
        </p:txBody>
      </p:sp>
    </p:spTree>
    <p:extLst>
      <p:ext uri="{BB962C8B-B14F-4D97-AF65-F5344CB8AC3E}">
        <p14:creationId xmlns:p14="http://schemas.microsoft.com/office/powerpoint/2010/main" val="89982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:\NT\Portal Educação\Espanhol\ImagensSiteEspanhol\PowerPoint\PowerPoint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79512" y="1124744"/>
            <a:ext cx="8784976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L" sz="3600" b="1" dirty="0"/>
              <a:t>Una persona es autoridad por el cargo que ocupa.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55576" y="2492896"/>
            <a:ext cx="4397871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L" sz="3600" b="1" dirty="0"/>
              <a:t>E</a:t>
            </a:r>
            <a:r>
              <a:rPr lang="es-CL" sz="3600" b="1" dirty="0" smtClean="0"/>
              <a:t>l alcalde en la ciudad</a:t>
            </a:r>
            <a:endParaRPr lang="es-CL" sz="3600" b="1" dirty="0"/>
          </a:p>
        </p:txBody>
      </p:sp>
      <p:sp>
        <p:nvSpPr>
          <p:cNvPr id="6" name="5 Rectángulo"/>
          <p:cNvSpPr/>
          <p:nvPr/>
        </p:nvSpPr>
        <p:spPr>
          <a:xfrm>
            <a:off x="1114401" y="3581570"/>
            <a:ext cx="4649927" cy="646331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CL" sz="3600" b="1" dirty="0" smtClean="0"/>
              <a:t>El director en el colegio</a:t>
            </a:r>
            <a:endParaRPr lang="es-CL" sz="3600" b="1" dirty="0"/>
          </a:p>
        </p:txBody>
      </p:sp>
      <p:sp>
        <p:nvSpPr>
          <p:cNvPr id="7" name="6 Rectángulo"/>
          <p:cNvSpPr/>
          <p:nvPr/>
        </p:nvSpPr>
        <p:spPr>
          <a:xfrm>
            <a:off x="2280153" y="4509120"/>
            <a:ext cx="4439677" cy="64633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L" sz="3600" b="1" dirty="0"/>
              <a:t>E</a:t>
            </a:r>
            <a:r>
              <a:rPr lang="es-CL" sz="3600" b="1" dirty="0" smtClean="0"/>
              <a:t>l profesor en la clase </a:t>
            </a:r>
            <a:endParaRPr lang="es-CL" sz="3600" b="1" dirty="0"/>
          </a:p>
        </p:txBody>
      </p:sp>
      <p:sp>
        <p:nvSpPr>
          <p:cNvPr id="8" name="7 Rectángulo"/>
          <p:cNvSpPr/>
          <p:nvPr/>
        </p:nvSpPr>
        <p:spPr>
          <a:xfrm>
            <a:off x="2791712" y="5445224"/>
            <a:ext cx="5899500" cy="646331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L" sz="3600" b="1" dirty="0" smtClean="0"/>
              <a:t>El padre-madre en la familia </a:t>
            </a:r>
            <a:endParaRPr lang="es-CL" sz="36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8460432" y="6516052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i="1" dirty="0" smtClean="0"/>
              <a:t>LHPR</a:t>
            </a:r>
            <a:endParaRPr lang="es-CL" b="1" i="1" dirty="0"/>
          </a:p>
        </p:txBody>
      </p:sp>
    </p:spTree>
    <p:extLst>
      <p:ext uri="{BB962C8B-B14F-4D97-AF65-F5344CB8AC3E}">
        <p14:creationId xmlns:p14="http://schemas.microsoft.com/office/powerpoint/2010/main" val="89982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:\NT\Portal Educação\Espanhol\ImagensSiteEspanhol\PowerPoint\PowerPoint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77363" y="1556792"/>
            <a:ext cx="7789273" cy="286232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L" sz="3600" b="1" dirty="0" smtClean="0"/>
              <a:t> </a:t>
            </a:r>
            <a:endParaRPr lang="es-CL" sz="3600" b="1" dirty="0"/>
          </a:p>
          <a:p>
            <a:pPr algn="ctr"/>
            <a:r>
              <a:rPr lang="es-CL" sz="3600" b="1" dirty="0" smtClean="0"/>
              <a:t> Como consecuencia de ser autoridad tienen un </a:t>
            </a:r>
            <a:r>
              <a:rPr lang="es-CL" sz="3600" b="1" dirty="0" smtClean="0">
                <a:solidFill>
                  <a:srgbClr val="FF0000"/>
                </a:solidFill>
              </a:rPr>
              <a:t>capital de prestigio </a:t>
            </a:r>
            <a:r>
              <a:rPr lang="es-CL" sz="3600" b="1" dirty="0" smtClean="0"/>
              <a:t>y de reconocimiento que les permite tener </a:t>
            </a:r>
            <a:r>
              <a:rPr lang="es-CL" sz="3600" b="1" dirty="0" smtClean="0">
                <a:solidFill>
                  <a:srgbClr val="FF0000"/>
                </a:solidFill>
              </a:rPr>
              <a:t>autoridad</a:t>
            </a:r>
            <a:r>
              <a:rPr lang="es-CL" sz="3600" b="1" dirty="0" smtClean="0"/>
              <a:t>.</a:t>
            </a:r>
            <a:endParaRPr lang="es-CL" sz="36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8460432" y="6516052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i="1" dirty="0" smtClean="0"/>
              <a:t>LHPR</a:t>
            </a:r>
            <a:endParaRPr lang="es-CL" b="1" i="1" dirty="0"/>
          </a:p>
        </p:txBody>
      </p:sp>
    </p:spTree>
    <p:extLst>
      <p:ext uri="{BB962C8B-B14F-4D97-AF65-F5344CB8AC3E}">
        <p14:creationId xmlns:p14="http://schemas.microsoft.com/office/powerpoint/2010/main" val="89982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934</Words>
  <Application>Microsoft Office PowerPoint</Application>
  <PresentationFormat>Presentación en pantalla (4:3)</PresentationFormat>
  <Paragraphs>94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Lorenzo</dc:creator>
  <cp:lastModifiedBy>Lorenzo</cp:lastModifiedBy>
  <cp:revision>32</cp:revision>
  <dcterms:created xsi:type="dcterms:W3CDTF">2011-06-06T15:32:35Z</dcterms:created>
  <dcterms:modified xsi:type="dcterms:W3CDTF">2011-06-07T21:49:34Z</dcterms:modified>
</cp:coreProperties>
</file>